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04"/>
    <p:restoredTop sz="94674"/>
  </p:normalViewPr>
  <p:slideViewPr>
    <p:cSldViewPr snapToGrid="0" snapToObjects="1">
      <p:cViewPr>
        <p:scale>
          <a:sx n="90" d="100"/>
          <a:sy n="90" d="100"/>
        </p:scale>
        <p:origin x="184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tiff>
</file>

<file path=ppt/media/image11.tiff>
</file>

<file path=ppt/media/image12.tiff>
</file>

<file path=ppt/media/image13.jpeg>
</file>

<file path=ppt/media/image14.jpeg>
</file>

<file path=ppt/media/image15.png>
</file>

<file path=ppt/media/image16.tiff>
</file>

<file path=ppt/media/image17.tiff>
</file>

<file path=ppt/media/image18.tiff>
</file>

<file path=ppt/media/image2.jpeg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89182-D65D-4F42-A1B2-C99905117A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14A413-B8C4-3E44-84A9-E10826D2E5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FE0EF-B801-F940-836F-85B9F5E8F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C3C920-C7C3-7246-B990-027ACAB3F8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BC254-EA99-B44C-AA6D-FCDC4C62F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0059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FA33E-A43C-2F44-AC81-B3D8738332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74EDFD8-A981-6C4C-8E8B-2D95927A93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45431-588F-764E-8D0E-5F542AF339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9E6AE-E303-8747-9477-942C43FEFF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72A034-DA66-5F4B-BBAD-040BE599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793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7AAAB98-28E3-AB44-8CEF-BA088A41C2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9A84C-60A1-9A41-B474-BA724F62C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6B846-6A80-C147-9EC9-6762B57107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04FDD-F91A-2945-8008-FBB41451FD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829D70-1B17-804F-90C4-B63F4E0D8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5945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3D590F-CE8F-714F-95AC-1FE3418C6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7B5D6-5DF7-4249-9594-794EAB824F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0751D-2C17-BD4B-9A52-66BB579CF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51743F-25FF-7243-8D19-6B77FD537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F29F4E-2F1D-0840-ABF6-66D9D7ACFC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458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94212-D9AA-A44D-9D59-6C31A15BF9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261EC0-05AC-BC46-BB74-797C18CB9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9389CA-6711-9D4F-8772-FA45504B5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0510A-EAD7-4C4C-A971-E885F9298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3126F-1922-3B4C-95F9-351853DE3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54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1E63E0-028D-4946-B273-39B33AC4F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A8BD75-F016-1C40-A544-AE6174D011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D3BD5-521D-014C-87B2-F112CEC9BA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F8E357-5990-2245-8851-BA963CBBB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4E8C12-C969-A442-990C-FDA74D8A2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9E43A5-A973-E64A-A359-5B2055567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3693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9A4D5-036F-4F46-977F-C6C37C928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8544F9-E052-9949-97C8-2B9E97A50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880F3C-0823-044F-B72A-B914F20357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940D0B-AD6D-194F-A906-41266FAE72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50FFB48-BFCC-034D-B8FC-A6AA305719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895121-922F-DC45-A423-F528E8573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941251-BC44-5F41-86F8-42D9427A6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B6577E2-61BC-4A44-82EA-C024ECD7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7907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F4E22-9E65-4040-A5B5-BDE905075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67132D9-1764-CB4C-B551-23E7651632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7C38B-3F55-1146-9841-BF60094AC8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3BEA0D-21F8-2144-ACF9-7E9E29B4A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827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4B049E-2B9A-D14F-9669-579C49398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21FF6-958B-F04F-AEE8-D48350290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A4A1F9-43B9-1C49-8803-9CF12FA704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169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B4F1B-07E6-154E-9A2C-1B156004F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A795E8-D283-EE4F-B616-E31C29A7B3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33C4FF-5C69-6E42-B993-2FD0A6A7F9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AEC1AF-8352-8D4F-85A1-77B07F30C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AD875E-D4DE-9E40-83CB-E82B9C3F8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FB7B4B-BE3A-0B40-A8A8-E5301D33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41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80428-AB65-4F4A-AE19-CFBE4109E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066FE4B-0CAD-3A4A-B495-B8A3F1DC77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F64650-F307-2D4C-8CBA-091C38E287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CD28DE-C3BD-384F-BBEB-5105739740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4A8949-3504-DA44-AAF3-56BA1748C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3E46E8-25A3-0D48-915A-E11F526F1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0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D89843-69F2-3743-9B55-E8D466590E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F0A9BA-0B1D-4F4B-BFA4-A8716F973C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89E975-A80E-4C4A-92A1-39D1A10247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4CCE78-991C-D24C-9B28-D95711F9DC8A}" type="datetimeFigureOut">
              <a:rPr lang="en-US" smtClean="0"/>
              <a:t>11/16/21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27354C-05D6-ED4F-887D-46AB4C03CAB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B288A1-5A8D-5343-94E9-ADE97CD6D8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AEF0A-C8E5-B14C-979B-E78C2A0999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703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1E8E3-65F3-DE4F-A663-C47B140AE16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24352C-4D6A-1D4F-8EE7-520B1CB2B5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Fiction: Wolves howl at the moon. Fact: Wolves howl to communicate with each other.">
            <a:extLst>
              <a:ext uri="{FF2B5EF4-FFF2-40B4-BE49-F238E27FC236}">
                <a16:creationId xmlns:a16="http://schemas.microsoft.com/office/drawing/2014/main" id="{385F0B5B-BF22-0D4A-8A97-1F6E6480A9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00" y="0"/>
            <a:ext cx="108458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FA3B28E-F0B3-CC45-AEA5-3B6046283AC1}"/>
              </a:ext>
            </a:extLst>
          </p:cNvPr>
          <p:cNvSpPr/>
          <p:nvPr/>
        </p:nvSpPr>
        <p:spPr>
          <a:xfrm>
            <a:off x="314325" y="185738"/>
            <a:ext cx="11644313" cy="8445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0" rIns="0" bIns="0" rtlCol="0" anchor="ctr"/>
          <a:lstStyle/>
          <a:p>
            <a:r>
              <a:rPr lang="en-US" sz="2800" dirty="0" err="1">
                <a:solidFill>
                  <a:schemeClr val="bg1"/>
                </a:solidFill>
              </a:rPr>
              <a:t>Bergström</a:t>
            </a:r>
            <a:r>
              <a:rPr lang="en-US" sz="2800" dirty="0">
                <a:solidFill>
                  <a:schemeClr val="bg1"/>
                </a:solidFill>
              </a:rPr>
              <a:t> et al. (2020). Origins and Genetic Legacy of Prehistoric Dogs. </a:t>
            </a:r>
            <a:r>
              <a:rPr lang="en-US" sz="2800" i="1" dirty="0">
                <a:solidFill>
                  <a:schemeClr val="bg1"/>
                </a:solidFill>
              </a:rPr>
              <a:t>Science.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2699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9DC0A-14D7-6F45-B0CD-F9D792916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09356" cy="4351338"/>
          </a:xfrm>
        </p:spPr>
        <p:txBody>
          <a:bodyPr/>
          <a:lstStyle/>
          <a:p>
            <a:r>
              <a:rPr lang="en-US" dirty="0"/>
              <a:t>Also, admixture graphs that fit dogs were in the top 0.8-2.8% of graphs that best-explained humans</a:t>
            </a:r>
          </a:p>
          <a:p>
            <a:r>
              <a:rPr lang="en-US" dirty="0"/>
              <a:t>This suggests that the gene flow histories of one species can explain the gene flow history of another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298E3-6E93-0741-91A8-E574B176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182" y="1555221"/>
            <a:ext cx="4184745" cy="516731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323288-CB13-B740-85A5-F3E478D6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relationship between dogs and humans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5349D2A-54AD-6441-91B4-8025AC05F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863"/>
            <a:ext cx="12192000" cy="651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013624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9DC0A-14D7-6F45-B0CD-F9D792916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09356" cy="4351338"/>
          </a:xfrm>
        </p:spPr>
        <p:txBody>
          <a:bodyPr/>
          <a:lstStyle/>
          <a:p>
            <a:r>
              <a:rPr lang="en-US" dirty="0"/>
              <a:t>Also, admixture graphs that fit dogs were in the top 0.8-2.8% of graphs that best-explained humans</a:t>
            </a:r>
          </a:p>
          <a:p>
            <a:r>
              <a:rPr lang="en-US" dirty="0"/>
              <a:t>This suggests that the gene flow histories of one species can explain the gene flow history of another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298E3-6E93-0741-91A8-E574B176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182" y="1555221"/>
            <a:ext cx="4184745" cy="516731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323288-CB13-B740-85A5-F3E478D6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relationship between dogs and humans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15349D2A-54AD-6441-91B4-8025AC05FB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69863"/>
            <a:ext cx="12192000" cy="651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Trenches Peru Dog Burial">
            <a:extLst>
              <a:ext uri="{FF2B5EF4-FFF2-40B4-BE49-F238E27FC236}">
                <a16:creationId xmlns:a16="http://schemas.microsoft.com/office/drawing/2014/main" id="{4C52A2EE-0F11-2449-8162-042270324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425450"/>
            <a:ext cx="9017000" cy="600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95866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DA47-9D05-2049-A501-1EF88840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2DA34-A1E7-5B49-9741-462085914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4078" cy="4351338"/>
          </a:xfrm>
        </p:spPr>
        <p:txBody>
          <a:bodyPr/>
          <a:lstStyle/>
          <a:p>
            <a:r>
              <a:rPr lang="en-US" dirty="0"/>
              <a:t>In both humans and dogs, samples from East Asia are closer to Europeans than to Near Eastern populations</a:t>
            </a:r>
          </a:p>
          <a:p>
            <a:r>
              <a:rPr lang="en-US" dirty="0"/>
              <a:t>This shared circumpolar ancestry is important feature of both species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F7451-56B7-1B40-AECE-F8BC9DBF2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915" y="1774560"/>
            <a:ext cx="4165079" cy="4453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24496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9DA47-9D05-2049-A501-1EF88840F1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2DA34-A1E7-5B49-9741-4620859141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64078" cy="4351338"/>
          </a:xfrm>
        </p:spPr>
        <p:txBody>
          <a:bodyPr/>
          <a:lstStyle/>
          <a:p>
            <a:r>
              <a:rPr lang="en-US" dirty="0"/>
              <a:t>In both humans and dogs, samples from East Asia are closer to Europeans than to Near Eastern populations</a:t>
            </a:r>
          </a:p>
          <a:p>
            <a:r>
              <a:rPr lang="en-US" dirty="0"/>
              <a:t>This shared circumpolar ancestry is important feature of both species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1F7451-56B7-1B40-AECE-F8BC9DBF25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6915" y="1774560"/>
            <a:ext cx="4165079" cy="4453467"/>
          </a:xfrm>
          <a:prstGeom prst="rect">
            <a:avLst/>
          </a:prstGeom>
        </p:spPr>
      </p:pic>
      <p:pic>
        <p:nvPicPr>
          <p:cNvPr id="5" name="Picture 2" descr="Trenches Peru Dog Burial">
            <a:extLst>
              <a:ext uri="{FF2B5EF4-FFF2-40B4-BE49-F238E27FC236}">
                <a16:creationId xmlns:a16="http://schemas.microsoft.com/office/drawing/2014/main" id="{7274CAAA-890D-DC4F-8E31-79676ABA4D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7500" y="425450"/>
            <a:ext cx="9017000" cy="600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17671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96DB27-5F44-B348-98C1-AA24F4349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Expansion of a pancreatic amylase gene occurred after the transition to agriculture (~12kya).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FC0DBA-B7A0-8E48-8877-C438851F2C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AE998AD-F572-CF4D-9E20-D2772BFD0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777207"/>
            <a:ext cx="12192000" cy="400105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277F9E-27E1-D741-9078-D6DD7CE6C93B}"/>
              </a:ext>
            </a:extLst>
          </p:cNvPr>
          <p:cNvSpPr txBox="1"/>
          <p:nvPr/>
        </p:nvSpPr>
        <p:spPr>
          <a:xfrm>
            <a:off x="385763" y="5992297"/>
            <a:ext cx="5080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Hunter-gatherer-associated dogs: low copy numbers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369543E-0B26-BF4D-A437-534101759320}"/>
              </a:ext>
            </a:extLst>
          </p:cNvPr>
          <p:cNvSpPr txBox="1"/>
          <p:nvPr/>
        </p:nvSpPr>
        <p:spPr>
          <a:xfrm>
            <a:off x="7535388" y="5992297"/>
            <a:ext cx="42708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Early Neolithic dogs: variable copy numbers</a:t>
            </a:r>
          </a:p>
        </p:txBody>
      </p:sp>
    </p:spTree>
    <p:extLst>
      <p:ext uri="{BB962C8B-B14F-4D97-AF65-F5344CB8AC3E}">
        <p14:creationId xmlns:p14="http://schemas.microsoft.com/office/powerpoint/2010/main" val="8157844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0BD8-3B7D-7143-9AF1-CB8A1D04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028F-BA8A-9840-9A4C-3636EF42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DB2C4-5D44-7C4E-B3B9-6BA7CAF96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7942"/>
            <a:ext cx="12192000" cy="47021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90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0BD8-3B7D-7143-9AF1-CB8A1D04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028F-BA8A-9840-9A4C-3636EF42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DB2C4-5D44-7C4E-B3B9-6BA7CAF96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7942"/>
            <a:ext cx="12192000" cy="47021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D9CFBC-4814-EE4D-9643-5130A7F7D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250"/>
          <a:stretch/>
        </p:blipFill>
        <p:spPr>
          <a:xfrm>
            <a:off x="7943849" y="1224756"/>
            <a:ext cx="4114800" cy="4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601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0BD8-3B7D-7143-9AF1-CB8A1D04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028F-BA8A-9840-9A4C-3636EF42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DB2C4-5D44-7C4E-B3B9-6BA7CAF96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7942"/>
            <a:ext cx="12192000" cy="47021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D9CFBC-4814-EE4D-9643-5130A7F7D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70" r="33203"/>
          <a:stretch/>
        </p:blipFill>
        <p:spPr>
          <a:xfrm>
            <a:off x="528637" y="0"/>
            <a:ext cx="3929063" cy="4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175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370BD8-3B7D-7143-9AF1-CB8A1D04A1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A028F-BA8A-9840-9A4C-3636EF4277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DDB2C4-5D44-7C4E-B3B9-6BA7CAF96E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77942"/>
            <a:ext cx="12192000" cy="470211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6D9CFBC-4814-EE4D-9643-5130A7F7D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6797"/>
          <a:stretch/>
        </p:blipFill>
        <p:spPr>
          <a:xfrm>
            <a:off x="3300411" y="1353000"/>
            <a:ext cx="4048125" cy="415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9252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CC38AC-0418-DE43-976A-A9682650E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A49447-9209-4548-8566-7877A58943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least five dog lineages were present at the onset of the Holocene (10kya)</a:t>
            </a:r>
          </a:p>
          <a:p>
            <a:r>
              <a:rPr lang="en-US" dirty="0"/>
              <a:t>This was followed by a dynamic population history that tracked humans in many ways</a:t>
            </a:r>
          </a:p>
          <a:p>
            <a:pPr lvl="1"/>
            <a:r>
              <a:rPr lang="en-US" dirty="0"/>
              <a:t>Although humans may have sometimes moved without dogs, and dogs must have moved between human groups (perhaps through trade)</a:t>
            </a:r>
          </a:p>
          <a:p>
            <a:r>
              <a:rPr lang="en-US" dirty="0"/>
              <a:t>Modern and ancient genomes are consistent with a single origin of dog domestication.</a:t>
            </a:r>
          </a:p>
          <a:p>
            <a:r>
              <a:rPr lang="en-US" dirty="0"/>
              <a:t>No insights into the geographic origin of dog domestication.</a:t>
            </a:r>
          </a:p>
        </p:txBody>
      </p:sp>
    </p:spTree>
    <p:extLst>
      <p:ext uri="{BB962C8B-B14F-4D97-AF65-F5344CB8AC3E}">
        <p14:creationId xmlns:p14="http://schemas.microsoft.com/office/powerpoint/2010/main" val="22617466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8F8DA-D96A-424C-9315-9907F782B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0CE02D-2579-A84A-AF3D-B8849C520B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 descr="Why We&amp;#39;re So Divided Over Saving Wolves">
            <a:extLst>
              <a:ext uri="{FF2B5EF4-FFF2-40B4-BE49-F238E27FC236}">
                <a16:creationId xmlns:a16="http://schemas.microsoft.com/office/drawing/2014/main" id="{B5662201-7742-104B-938C-9444633081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0851" y="0"/>
            <a:ext cx="51450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Adorable cute pug dog puppy with western scarf around head, looking like a babushka, isolated on white background">
            <a:extLst>
              <a:ext uri="{FF2B5EF4-FFF2-40B4-BE49-F238E27FC236}">
                <a16:creationId xmlns:a16="http://schemas.microsoft.com/office/drawing/2014/main" id="{7BBBA437-653E-804F-8D13-20F22F0370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35" r="33078"/>
          <a:stretch/>
        </p:blipFill>
        <p:spPr bwMode="auto">
          <a:xfrm>
            <a:off x="7412036" y="31750"/>
            <a:ext cx="3829051" cy="6794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ight Arrow 3">
            <a:extLst>
              <a:ext uri="{FF2B5EF4-FFF2-40B4-BE49-F238E27FC236}">
                <a16:creationId xmlns:a16="http://schemas.microsoft.com/office/drawing/2014/main" id="{9565B8FE-15C0-194F-B82A-227AE200A3B5}"/>
              </a:ext>
            </a:extLst>
          </p:cNvPr>
          <p:cNvSpPr/>
          <p:nvPr/>
        </p:nvSpPr>
        <p:spPr>
          <a:xfrm>
            <a:off x="5257800" y="2871788"/>
            <a:ext cx="2900363" cy="1828800"/>
          </a:xfrm>
          <a:prstGeom prst="rightArrow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 dirty="0">
                <a:solidFill>
                  <a:schemeClr val="tx1"/>
                </a:solidFill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775158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DC357-AC2B-3B4A-8295-16D5049A4C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88583-DA95-2A47-AE79-7408FDDD6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27 ancient dog genomes</a:t>
            </a:r>
          </a:p>
          <a:p>
            <a:pPr lvl="1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102932-2DA4-E14D-9570-E536F500FD44}"/>
              </a:ext>
            </a:extLst>
          </p:cNvPr>
          <p:cNvGrpSpPr/>
          <p:nvPr/>
        </p:nvGrpSpPr>
        <p:grpSpPr>
          <a:xfrm>
            <a:off x="0" y="1825625"/>
            <a:ext cx="12192000" cy="3844780"/>
            <a:chOff x="0" y="1825625"/>
            <a:chExt cx="12192000" cy="384478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3428977-33F9-A841-B95F-F4CCC08007D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1825625"/>
              <a:ext cx="12192000" cy="384478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23FE1EE-B880-8845-8557-D8E41E75ACC3}"/>
                </a:ext>
              </a:extLst>
            </p:cNvPr>
            <p:cNvSpPr/>
            <p:nvPr/>
          </p:nvSpPr>
          <p:spPr>
            <a:xfrm>
              <a:off x="7629526" y="3163614"/>
              <a:ext cx="4443412" cy="250146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27 ancient dog genomes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Up to 10.9ky old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Median 1.5X coverage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Range 0.1X-11X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endParaRPr lang="en-US" dirty="0">
                <a:solidFill>
                  <a:schemeClr val="tx1"/>
                </a:solidFill>
              </a:endParaRP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17 sets of human genome-wide data</a:t>
              </a:r>
            </a:p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tx1"/>
                  </a:solidFill>
                </a:rPr>
                <a:t>Matched to the age, location, and culture of the dog samples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29911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EA3D5-BF98-164F-B6D5-5727E5DD5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Global Population Structure of Ancient and Modern Dogs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51D71C-BDE0-AB44-9A51-FF6A10EBE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5218" y="1690688"/>
            <a:ext cx="4878581" cy="4486275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PCA analysis (f4 statistics – similar to ABBA-BABBA)</a:t>
            </a:r>
          </a:p>
          <a:p>
            <a:r>
              <a:rPr lang="en-US" dirty="0"/>
              <a:t>East-West axis of dog ancestry</a:t>
            </a:r>
          </a:p>
          <a:p>
            <a:r>
              <a:rPr lang="en-US" dirty="0"/>
              <a:t>Western extreme:</a:t>
            </a:r>
          </a:p>
          <a:p>
            <a:pPr lvl="1"/>
            <a:r>
              <a:rPr lang="en-US" dirty="0"/>
              <a:t>Eurasian dogs</a:t>
            </a:r>
          </a:p>
          <a:p>
            <a:pPr lvl="1"/>
            <a:r>
              <a:rPr lang="en-US" dirty="0"/>
              <a:t>Modern African dogs</a:t>
            </a:r>
          </a:p>
          <a:p>
            <a:r>
              <a:rPr lang="en-US" dirty="0"/>
              <a:t>Eastern extreme:</a:t>
            </a:r>
          </a:p>
          <a:p>
            <a:pPr lvl="1"/>
            <a:r>
              <a:rPr lang="en-US" dirty="0"/>
              <a:t>Precontact North America</a:t>
            </a:r>
          </a:p>
          <a:p>
            <a:pPr lvl="1"/>
            <a:r>
              <a:rPr lang="en-US" dirty="0"/>
              <a:t>Siberia</a:t>
            </a:r>
          </a:p>
          <a:p>
            <a:pPr lvl="1"/>
            <a:r>
              <a:rPr lang="en-US" dirty="0"/>
              <a:t>East Asian</a:t>
            </a:r>
          </a:p>
          <a:p>
            <a:pPr lvl="2"/>
            <a:r>
              <a:rPr lang="en-US" dirty="0"/>
              <a:t>Including New Guinea singing dog and Australian dingo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A65B3C5-3C9A-3247-A096-104E19B7B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072" y="1586129"/>
            <a:ext cx="5496165" cy="483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6756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844D9A-73DF-564E-A8E5-62D2D6221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92800" y="1825625"/>
            <a:ext cx="5461000" cy="1357841"/>
          </a:xfrm>
        </p:spPr>
        <p:txBody>
          <a:bodyPr/>
          <a:lstStyle/>
          <a:p>
            <a:r>
              <a:rPr lang="en-US" dirty="0"/>
              <a:t>Ancient European dogs appear on a genetic cline between East Eurasia and ancient Near East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687FA2B-D333-8246-B07F-890F6170CB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240" y="1566510"/>
            <a:ext cx="5213094" cy="50974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B9449F-5624-3447-A23D-A7D59A11EA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334" y="3183466"/>
            <a:ext cx="3426465" cy="229728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BB6ED7C-8142-D84E-AF2B-1C7BDAB58F1C}"/>
              </a:ext>
            </a:extLst>
          </p:cNvPr>
          <p:cNvSpPr txBox="1"/>
          <p:nvPr/>
        </p:nvSpPr>
        <p:spPr>
          <a:xfrm>
            <a:off x="6096000" y="5678311"/>
            <a:ext cx="58702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cline is more consistent with a single instance of major admixture rather than tree-like or continuous gene flow.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4E74FCC-A355-C14F-80AB-16CC5F9F8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3200" dirty="0"/>
              <a:t>Global Population Structure of Ancient and Modern Dogs</a:t>
            </a:r>
          </a:p>
        </p:txBody>
      </p:sp>
    </p:spTree>
    <p:extLst>
      <p:ext uri="{BB962C8B-B14F-4D97-AF65-F5344CB8AC3E}">
        <p14:creationId xmlns:p14="http://schemas.microsoft.com/office/powerpoint/2010/main" val="3100696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6E9AC-F9E2-D046-8915-4E27F97A4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Admixture graphs between major dog lineages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1E2908-0F39-7844-81B5-94C5ABDCC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9332" y="1825625"/>
            <a:ext cx="6104467" cy="4351338"/>
          </a:xfrm>
        </p:spPr>
        <p:txBody>
          <a:bodyPr/>
          <a:lstStyle/>
          <a:p>
            <a:r>
              <a:rPr lang="en-US" dirty="0"/>
              <a:t>The oldest dog (10.9kya) received part of it’s ancestry from a lineage related to both Eastern dogs and Levantine/European dogs</a:t>
            </a:r>
          </a:p>
          <a:p>
            <a:r>
              <a:rPr lang="en-US" dirty="0"/>
              <a:t>This suggests that European dogs have dual ancestry – also supported by the cline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330D5F0-8E57-B146-9C36-1765C5D210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956" y="1825625"/>
            <a:ext cx="4277545" cy="4613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071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70CBF-75DD-6A43-B153-7430C65CD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727700" cy="1325563"/>
          </a:xfrm>
        </p:spPr>
        <p:txBody>
          <a:bodyPr/>
          <a:lstStyle/>
          <a:p>
            <a:r>
              <a:rPr lang="en-US" dirty="0"/>
              <a:t>How many times were dogs domesticated?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E56E0F-84A9-3D40-8562-9C73B95CD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49711" cy="206904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Data suggests only once (wolf to dog).</a:t>
            </a:r>
          </a:p>
          <a:p>
            <a:r>
              <a:rPr lang="en-US" dirty="0"/>
              <a:t>Tested pairs of dogs for symmetry to gray wolves</a:t>
            </a:r>
          </a:p>
          <a:p>
            <a:r>
              <a:rPr lang="en-US" dirty="0"/>
              <a:t>While gene flow has occurred, it appears to have been unidirectional</a:t>
            </a:r>
          </a:p>
          <a:p>
            <a:pPr lvl="1"/>
            <a:r>
              <a:rPr lang="en-US" dirty="0"/>
              <a:t>From dog to wolf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5C62FE-C0E9-A649-B147-32255387D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84683" y="351501"/>
            <a:ext cx="3123495" cy="4001719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178000A9-97F4-F64E-B467-8318CFA931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578" y="4091772"/>
            <a:ext cx="3797300" cy="240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1812145-601D-DC4B-BD8D-8C11B8991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5900" y="465666"/>
            <a:ext cx="1573389" cy="3709831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AF87DA0-6EED-B54A-944F-4589DC040C5A}"/>
              </a:ext>
            </a:extLst>
          </p:cNvPr>
          <p:cNvSpPr txBox="1">
            <a:spLocks/>
          </p:cNvSpPr>
          <p:nvPr/>
        </p:nvSpPr>
        <p:spPr>
          <a:xfrm>
            <a:off x="4682066" y="4423833"/>
            <a:ext cx="7035800" cy="2069042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Multiple domestication events would result in some dog populations sharing more ancestry with wolves.</a:t>
            </a:r>
          </a:p>
          <a:p>
            <a:r>
              <a:rPr lang="en-US" dirty="0"/>
              <a:t>However, all dogs were equidistant from all wolves.</a:t>
            </a:r>
          </a:p>
          <a:p>
            <a:r>
              <a:rPr lang="en-US" dirty="0"/>
              <a:t>This suggests after domestication, very little wolf DNA was introduced to dogs.</a:t>
            </a:r>
          </a:p>
        </p:txBody>
      </p:sp>
    </p:spTree>
    <p:extLst>
      <p:ext uri="{BB962C8B-B14F-4D97-AF65-F5344CB8AC3E}">
        <p14:creationId xmlns:p14="http://schemas.microsoft.com/office/powerpoint/2010/main" val="27889334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0BF34-D07B-1143-8355-D5E0714AE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relationship between dogs and humans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7BC80-BECF-F747-86D6-9991DE6C89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54356" y="1825625"/>
            <a:ext cx="4799444" cy="4351338"/>
          </a:xfrm>
        </p:spPr>
        <p:txBody>
          <a:bodyPr/>
          <a:lstStyle/>
          <a:p>
            <a:r>
              <a:rPr lang="en-US" dirty="0"/>
              <a:t>PCA results based on f4 stats from both humans and dogs matched in space and time</a:t>
            </a:r>
          </a:p>
          <a:p>
            <a:r>
              <a:rPr lang="en-US" dirty="0"/>
              <a:t>The population structures of both species resemble each other (P=0.043).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FED3F-02DC-AB45-8E32-845CA9EEFC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10683"/>
            <a:ext cx="5716156" cy="498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78561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29DC0A-14D7-6F45-B0CD-F9D792916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709356" cy="4351338"/>
          </a:xfrm>
        </p:spPr>
        <p:txBody>
          <a:bodyPr/>
          <a:lstStyle/>
          <a:p>
            <a:r>
              <a:rPr lang="en-US" dirty="0"/>
              <a:t>Also, admixture graphs that fit dogs were in the top 0.8-2.8% of graphs that best-explained humans</a:t>
            </a:r>
          </a:p>
          <a:p>
            <a:r>
              <a:rPr lang="en-US" dirty="0"/>
              <a:t>This suggests that the gene flow histories of one species can explain the gene flow history of another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D298E3-6E93-0741-91A8-E574B176B3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182" y="1555221"/>
            <a:ext cx="4184745" cy="5167312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E323288-CB13-B740-85A5-F3E478D688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The relationship between dogs and humans</a:t>
            </a:r>
          </a:p>
        </p:txBody>
      </p:sp>
    </p:spTree>
    <p:extLst>
      <p:ext uri="{BB962C8B-B14F-4D97-AF65-F5344CB8AC3E}">
        <p14:creationId xmlns:p14="http://schemas.microsoft.com/office/powerpoint/2010/main" val="68840279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595</Words>
  <Application>Microsoft Macintosh PowerPoint</Application>
  <PresentationFormat>Widescreen</PresentationFormat>
  <Paragraphs>61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Data</vt:lpstr>
      <vt:lpstr>Global Population Structure of Ancient and Modern Dogs</vt:lpstr>
      <vt:lpstr>Global Population Structure of Ancient and Modern Dogs</vt:lpstr>
      <vt:lpstr>Admixture graphs between major dog lineages</vt:lpstr>
      <vt:lpstr>How many times were dogs domesticated?</vt:lpstr>
      <vt:lpstr>The relationship between dogs and humans</vt:lpstr>
      <vt:lpstr>The relationship between dogs and humans</vt:lpstr>
      <vt:lpstr>The relationship between dogs and humans</vt:lpstr>
      <vt:lpstr>The relationship between dogs and humans</vt:lpstr>
      <vt:lpstr>PowerPoint Presentation</vt:lpstr>
      <vt:lpstr>PowerPoint Presentation</vt:lpstr>
      <vt:lpstr>Expansion of a pancreatic amylase gene occurred after the transition to agriculture (~12kya).</vt:lpstr>
      <vt:lpstr>PowerPoint Presentation</vt:lpstr>
      <vt:lpstr>PowerPoint Presentation</vt:lpstr>
      <vt:lpstr>PowerPoint Presentation</vt:lpstr>
      <vt:lpstr>PowerPoint Presentation</vt:lpstr>
      <vt:lpstr>Conclusions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 Tollis</dc:creator>
  <cp:lastModifiedBy>Marc Tollis</cp:lastModifiedBy>
  <cp:revision>2</cp:revision>
  <dcterms:created xsi:type="dcterms:W3CDTF">2021-11-16T17:54:40Z</dcterms:created>
  <dcterms:modified xsi:type="dcterms:W3CDTF">2021-11-16T19:17:28Z</dcterms:modified>
</cp:coreProperties>
</file>

<file path=docProps/thumbnail.jpeg>
</file>